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85" r:id="rId4"/>
    <p:sldId id="290" r:id="rId5"/>
    <p:sldId id="291" r:id="rId6"/>
    <p:sldId id="292" r:id="rId7"/>
    <p:sldId id="293" r:id="rId8"/>
    <p:sldId id="294" r:id="rId9"/>
    <p:sldId id="295" r:id="rId10"/>
    <p:sldId id="297" r:id="rId11"/>
    <p:sldId id="300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C65E-0341-4C39-8C9A-7358E49A9DD7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0E59-792B-475E-8959-020ABD76BB8B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56EF5-DAED-4B7D-959D-7C6F88EEFA2D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C278-A873-432C-B511-24891F257675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00AC-5157-4793-B31C-E91078246FB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485B-39BE-4421-81E5-5989475666DA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6098-C3DC-42AD-832F-B79BF42894A5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7E9D-42AF-4185-A8D1-18146BD599A6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5FD55-D904-43CD-8DE7-6B9A4E2EFB3A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A5D4-6683-45BF-82E2-A66FB39A19B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AA77-AAE4-49BB-89F7-A6C62BDA237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3AA19-60FE-4294-8852-7560E47E2FC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b="1" dirty="0"/>
              <a:t>	Dersin Amacı: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eğitim ve öğrenme kavramlarını,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öğrenmenin kapsamı ve önemini,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ortamlarına uygun öğretim yöntem ve teknikleri öğrenme dersin amacıdır. </a:t>
            </a:r>
            <a:endParaRPr lang="tr-T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36BED52-0DF7-41C7-B3C1-BC9F0721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Hafta	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öğrenmenin uygulanmasına yönelik aktif öğretim yöntemleri</a:t>
            </a:r>
            <a:br>
              <a:rPr lang="tr-T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sz="25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tr-TR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ortamlarda matematik öğretimi nasıl olmalıdır?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Aktif öğretim yöntemleri?</a:t>
            </a:r>
            <a:endParaRPr lang="tr-TR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tr-TR" sz="3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tr-TR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5BD0207-3FF7-4DB6-8ACE-958A1D43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667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 dışı öğrenme ortamlarına uygun öğretim yöntem ve teknikleri kullanmak gereklidir?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Nedir yöntem ve teknikler?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 tabanlı öğrenme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Oyun </a:t>
            </a:r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temelli öğretim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Probleme Dayalı Öğrenme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Yaratıcı Drama Öğretim Yöntemi İle Öğrenme… </a:t>
            </a:r>
            <a:endParaRPr lang="tr-T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CD55769-DBDD-44DE-B17D-C816EEFF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261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Müzeler,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merkezleri,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Hayvanat bahçeleri,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Botanik bahçeleri,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Sanayi kuruluşları,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Millî parklar,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şenlikleri,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kampları,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Doğal ortamlar, </a:t>
            </a:r>
          </a:p>
          <a:p>
            <a:pPr algn="just"/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Kırsal bölgeler vb...                      (</a:t>
            </a:r>
            <a:r>
              <a:rPr lang="tr-TR" sz="3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Yök</a:t>
            </a:r>
            <a:r>
              <a:rPr lang="tr-TR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2021).</a:t>
            </a:r>
            <a:endParaRPr lang="tr-TR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7500FB-72A3-460C-A5FE-E6A49F96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714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Eğitim-öğretim alanındaki gelişmelerle birlikte öğrenme ve öğretme yöntem ve tekniklerinde de önemli gelişmeler yaşanmaktadır. </a:t>
            </a:r>
          </a:p>
          <a:p>
            <a:pPr marL="0" indent="0">
              <a:buNone/>
            </a:pPr>
            <a:endParaRPr lang="tr-TR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Bu faaliyetler okul içi ve sınıf ile sınırlı kalmayıp, bu ortamların dışına taşmış ve faydalı olabilecek her türlü okul dışı öğrenme ortamlarından yararlanabileceği düşüncesi gündeme gelmiştir. </a:t>
            </a:r>
          </a:p>
          <a:p>
            <a:pPr marL="0" indent="0">
              <a:buNone/>
            </a:pPr>
            <a:endParaRPr lang="tr-TR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Bu kapsamda öncelikle okul ve sınıf içi olarak düşünülen öğrenme ortamları, okul dışı ortamları da kapsayacak şekilde genişletilmiştir (Şimşek, 2011).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4FF8254-BC03-4A1D-9730-B6960A80C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95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C1ED8-7015-4215-93A0-C8CE364B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BE4B9D-72A8-473B-8E9E-6FDF7C39B81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tr-T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Okul dışı öğrenme ortamı kavramı; okul sınırları dışında yer alan çeşitli yaşam alanlarından sanal ortamlara kadar birçok alanı kapsamaktadır (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Eshach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2007). </a:t>
            </a:r>
          </a:p>
          <a:p>
            <a:pPr marL="0" indent="0">
              <a:buNone/>
            </a:pPr>
            <a:endParaRPr lang="tr-TR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3890AEE-EA04-410C-80DD-7E4AEF80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A359B37-9364-42A4-B427-CBBA49DE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9431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8149B2-5C27-4A58-A7A9-0C1C2AA07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08FB34-89CB-4A95-9526-B0117BA49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Amerikan Ulusal Araştırma Konseyinin (NRC) farklı tarihlerde hazırladıkları raporlar incelendiğinde, Ulusal Bilim Eğitimi standartlarının belirlenmesi ile başlayan sürecin okul dışı öğrenme ortamları ile devam ettiği görülmektedir (NRC, 2012).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389B20D-E1AE-4675-9394-55844EA0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C99BC6-84EE-4EFB-A587-1100FE525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8977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CE72FE-57AD-4879-A785-707AD9A3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Eğitimde en etkili stratejilerin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843A9E-180D-4EBC-B747-074BC4B781A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buNone/>
            </a:pPr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tr-TR" sz="25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öğrencinin öğrenmede aktif olarak rol aldığı, </a:t>
            </a:r>
          </a:p>
          <a:p>
            <a:pPr algn="just">
              <a:lnSpc>
                <a:spcPct val="150000"/>
              </a:lnSpc>
            </a:pPr>
            <a:r>
              <a:rPr lang="tr-TR" sz="25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yaparak yaşayarak öğrendiği, </a:t>
            </a:r>
          </a:p>
          <a:p>
            <a:pPr algn="just">
              <a:lnSpc>
                <a:spcPct val="150000"/>
              </a:lnSpc>
            </a:pPr>
            <a:r>
              <a:rPr lang="tr-TR" sz="25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çevresiyle öğrendiği konuları ilişkilendirdiği ve sosyal yaşantısı ile bağlantılar kurduğu </a:t>
            </a:r>
            <a:r>
              <a:rPr lang="tr-TR" sz="25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bir </a:t>
            </a:r>
            <a:r>
              <a:rPr lang="tr-TR" sz="2500" b="1" i="1" u="sng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öğretim anlayışıdır. </a:t>
            </a:r>
            <a:r>
              <a:rPr lang="tr-TR" sz="25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5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tr-TR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A194BEB-FCC4-44DB-9A33-BA85D356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CAD9C2B-80B6-46B5-91D5-BA6C13DA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30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5A10D9-66E9-411D-8DCE-C1E62C5E2EC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Bu anlayışın en etkili uygulanabildiği yöntemler: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B7B316-DF9D-4BAC-85CD-F976A30C3FD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Okul dışı eğitim</a:t>
            </a: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Sınıf dışı eğitim</a:t>
            </a: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Nonformal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eğitim</a:t>
            </a: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İnformal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eğitim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Okul dışı öğrenme yöntemleridir. 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93F8B7A-705E-499E-BF6D-0BCEB722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D1C00D7-5612-4C97-84CB-93C30842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723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45B96-ABAD-47DF-9B9F-066F6DFE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Örgün Eğitim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368B56-653F-4E9A-98B8-8114234D9A6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tr-TR" dirty="0"/>
              <a:t>“Resmi olarak planlanan ve ardışık biçimde düzenlenen, </a:t>
            </a:r>
            <a:r>
              <a:rPr lang="tr-TR" i="1" u="sng" dirty="0"/>
              <a:t>öğretmen ve öğrencinin üzerine düşen görevlerin açıkça tanımlandığı</a:t>
            </a:r>
            <a:r>
              <a:rPr lang="tr-TR" dirty="0"/>
              <a:t>, öğretmenin eğitim amacıyla öğrenciyi yönetmeye çalıştığı ve sorumluluk aldığı, öğrencilerin yazılma veya alınmasıyla ilgili işlemlerin yerine getirilmesini gerektiren eğitimdir”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C344D16-9FA0-4610-AC11-CAB5BFF3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2E38A0-7290-4A86-9068-3AF658C9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55246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406</Words>
  <Application>Microsoft Office PowerPoint</Application>
  <PresentationFormat>Ekran Gösterisi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Ofis Teması</vt:lpstr>
      <vt:lpstr>Matematik Öğretiminde Okul Dışı Öğrenme Ortamları  2.hafta   Doç. Dr. Esen Ersoy</vt:lpstr>
      <vt:lpstr>PowerPoint Sunusu</vt:lpstr>
      <vt:lpstr>2. Hafta   Matematik öğretiminde okul dışı öğrenmenin uygulanmasına yönelik aktif öğretim yöntemleri </vt:lpstr>
      <vt:lpstr> Matematik Öğretiminde Okul Dışı Öğrenme Ortamları </vt:lpstr>
      <vt:lpstr> Matematik Öğretiminde Okul Dışı Öğrenme Ortamları </vt:lpstr>
      <vt:lpstr> Matematik Öğretiminde Okul Dışı Öğrenme Ortamları </vt:lpstr>
      <vt:lpstr>PowerPoint Sunusu</vt:lpstr>
      <vt:lpstr>PowerPoint Sunusu</vt:lpstr>
      <vt:lpstr>Eğitimde en etkili stratejilerin</vt:lpstr>
      <vt:lpstr>Bu anlayışın en etkili uygulanabildiği yöntemler: </vt:lpstr>
      <vt:lpstr>Örgün Eğitim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458</cp:revision>
  <dcterms:created xsi:type="dcterms:W3CDTF">2020-06-10T07:36:53Z</dcterms:created>
  <dcterms:modified xsi:type="dcterms:W3CDTF">2021-02-08T08:11:32Z</dcterms:modified>
</cp:coreProperties>
</file>